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74" r:id="rId4"/>
    <p:sldId id="275" r:id="rId5"/>
    <p:sldId id="277" r:id="rId6"/>
    <p:sldId id="269" r:id="rId7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AB4A5E-AF63-489C-9A76-22FAE40DD5C7}">
          <p14:sldIdLst>
            <p14:sldId id="256"/>
            <p14:sldId id="257"/>
            <p14:sldId id="274"/>
            <p14:sldId id="275"/>
            <p14:sldId id="277"/>
            <p14:sldId id="269"/>
          </p14:sldIdLst>
        </p14:section>
        <p14:section name="For lesson display" id="{CBEA12C6-3369-4CED-9252-21F60B383DC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D05C2-6422-5D1B-4C32-34802FD943DA}" v="33" dt="2026-02-04T14:06:30.1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han Hall (BA)" userId="S::bethan.hall@barnsley-academy.org::22504082-ba59-422f-9fec-9e31773b21fd" providerId="AD" clId="Web-{016D05C2-6422-5D1B-4C32-34802FD943DA}"/>
    <pc:docChg chg="modSld">
      <pc:chgData name="Bethan Hall (BA)" userId="S::bethan.hall@barnsley-academy.org::22504082-ba59-422f-9fec-9e31773b21fd" providerId="AD" clId="Web-{016D05C2-6422-5D1B-4C32-34802FD943DA}" dt="2026-02-04T14:06:27.183" v="13" actId="20577"/>
      <pc:docMkLst>
        <pc:docMk/>
      </pc:docMkLst>
      <pc:sldChg chg="modSp">
        <pc:chgData name="Bethan Hall (BA)" userId="S::bethan.hall@barnsley-academy.org::22504082-ba59-422f-9fec-9e31773b21fd" providerId="AD" clId="Web-{016D05C2-6422-5D1B-4C32-34802FD943DA}" dt="2026-02-04T14:06:27.183" v="13" actId="20577"/>
        <pc:sldMkLst>
          <pc:docMk/>
          <pc:sldMk cId="3161019497" sldId="256"/>
        </pc:sldMkLst>
        <pc:spChg chg="mod">
          <ac:chgData name="Bethan Hall (BA)" userId="S::bethan.hall@barnsley-academy.org::22504082-ba59-422f-9fec-9e31773b21fd" providerId="AD" clId="Web-{016D05C2-6422-5D1B-4C32-34802FD943DA}" dt="2026-02-04T14:06:27.183" v="13" actId="20577"/>
          <ac:spMkLst>
            <pc:docMk/>
            <pc:sldMk cId="3161019497" sldId="256"/>
            <ac:spMk id="7" creationId="{0C8ACA0E-D4B2-DF18-48EB-D8C8F349D7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BE43B-DD53-4F11-AF3D-26665C685C07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3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7B25F-8315-4571-A759-4940F1C52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84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36D64-995E-4E48-9B27-590344CDCAA1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DF4E-1677-4DEA-81EA-2BA3D69D16EB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48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07B56-A19E-428B-B335-06101B9F82FF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3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5CB2-A218-4EF1-BC74-E76E0FE4D803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9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6266-EC03-45E3-B3C8-83760FFC8374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27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406B-FCDD-4939-99F7-9D8973ECA713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62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2EDD-D72E-47CA-A61B-424073B8C668}" type="datetime1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5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6C9D-C6C2-4201-94A0-C6F2052ED68A}" type="datetime1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5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0ECC6-B191-4BDA-95E3-C9EE626F43A7}" type="datetime1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3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4E69-F462-4D06-8674-18B391FF52B5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02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C7AA-8EF8-46EC-81BA-6662A42BEBFC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80196C-311B-4D19-90BC-29F48F24A218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84627A09-41C9-B362-C409-17DCD794B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E9F577-64F2-9F53-A434-8A854538549E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F59D76-07F1-37AC-F699-ABFE59D12C6B}"/>
              </a:ext>
            </a:extLst>
          </p:cNvPr>
          <p:cNvSpPr/>
          <p:nvPr/>
        </p:nvSpPr>
        <p:spPr>
          <a:xfrm>
            <a:off x="339860" y="757849"/>
            <a:ext cx="9231549" cy="1715108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75" b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ENGLISH FUNDAMENTAL KNOWLEDGE QUIZ BOOKLET</a:t>
            </a:r>
            <a:endParaRPr lang="en-GB" sz="4875" b="1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8ACA0E-D4B2-DF18-48EB-D8C8F349D7C8}"/>
              </a:ext>
            </a:extLst>
          </p:cNvPr>
          <p:cNvSpPr txBox="1"/>
          <p:nvPr/>
        </p:nvSpPr>
        <p:spPr>
          <a:xfrm>
            <a:off x="493687" y="3371717"/>
            <a:ext cx="8913355" cy="211808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95000"/>
              </a:schemeClr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350" dirty="0">
                <a:ln w="19050">
                  <a:solidFill>
                    <a:schemeClr val="tx1"/>
                  </a:solidFill>
                </a:ln>
              </a:rPr>
              <a:t>Y</a:t>
            </a:r>
            <a:r>
              <a:rPr lang="en-GB" sz="4350" dirty="0">
                <a:ln w="19050">
                  <a:solidFill>
                    <a:schemeClr val="tx1"/>
                  </a:solidFill>
                </a:ln>
              </a:rPr>
              <a:t>ear 9: Half Term 3 – Relationships and Identity</a:t>
            </a:r>
          </a:p>
          <a:p>
            <a:pPr algn="ctr"/>
            <a:r>
              <a:rPr lang="en-GB" sz="4350" dirty="0">
                <a:ln w="19050">
                  <a:solidFill>
                    <a:schemeClr val="tx1"/>
                  </a:solidFill>
                </a:ln>
              </a:rPr>
              <a:t>Non-Fiction</a:t>
            </a:r>
            <a:endParaRPr lang="en-US" sz="4350" dirty="0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34F44-164C-0DE7-433B-099D903AA7A3}"/>
              </a:ext>
            </a:extLst>
          </p:cNvPr>
          <p:cNvSpPr txBox="1"/>
          <p:nvPr/>
        </p:nvSpPr>
        <p:spPr>
          <a:xfrm>
            <a:off x="467711" y="331001"/>
            <a:ext cx="9893286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63"/>
              <a:t>Name:										Form:</a:t>
            </a:r>
            <a:endParaRPr lang="en-GB" sz="1463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12B6B0-0F4E-4AD7-D4E2-B2FD7A18E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01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5FE4B-DAE6-DD31-251C-D1A887347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54950543-FE57-38C9-8F43-E51D80809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E28911-0BF2-F440-A91B-6A3F54A89244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F0A6D9-C75B-C333-4DDE-E324E7D2B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79951"/>
              </p:ext>
            </p:extLst>
          </p:nvPr>
        </p:nvGraphicFramePr>
        <p:xfrm>
          <a:off x="457869" y="377219"/>
          <a:ext cx="9069751" cy="505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021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428730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34466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 9: Half Term 3 – Relationships and Identity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Poetry (1)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219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Advocates or supports the rights and equality of women.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0"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Feminist 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47309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social and cultural differences associated with being male or female.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0"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Gender 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523978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mark of disgrace associated with a particular circumstance, quality, or person.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0"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Stigma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507727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unfair treatment of different categories of people, based on their age, race or sex.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63500"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Discrimination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29759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Originating or occurring naturally in a particular place.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Indigenous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22304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 </a:t>
                      </a: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</a:rPr>
                        <a:t>The process of learning to behave in a way that is acceptable to society.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80"/>
                        </a:lnSpc>
                      </a:pPr>
                      <a:r>
                        <a:rPr lang="en-US" sz="1800" b="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Socialisation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7. Represents/stands for a bigger idea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>
                          <a:solidFill>
                            <a:schemeClr val="tx1"/>
                          </a:solidFill>
                          <a:latin typeface="+mj-lt"/>
                        </a:rPr>
                        <a:t>Symbolises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18699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8. Draw attention to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Highlights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7906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083FF-74E6-4AC2-1E07-FCA359A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64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6EA76-6EA0-8AE7-1F43-228F59AB9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285A5709-0958-F6F3-9E6E-B777219AA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5BF69C-71FF-1F1F-5624-F06C43B46ECF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F8E6F8-4326-9AA2-A038-D64418BDD8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75876"/>
              </p:ext>
            </p:extLst>
          </p:nvPr>
        </p:nvGraphicFramePr>
        <p:xfrm>
          <a:off x="457869" y="377218"/>
          <a:ext cx="9069751" cy="4932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021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428730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691972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 9: Half Term 3 – Relationships and Identity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Poetry (2)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62462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92417">
                <a:tc>
                  <a:txBody>
                    <a:bodyPr/>
                    <a:lstStyle/>
                    <a:p>
                      <a:pPr algn="l">
                        <a:lnSpc>
                          <a:spcPts val="1290"/>
                        </a:lnSpc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l">
                        <a:lnSpc>
                          <a:spcPts val="1290"/>
                        </a:lnSpc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To make an attitude or behaviour part of one’s nature by learning it consciously or unconsciously.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90"/>
                        </a:lnSpc>
                      </a:pPr>
                      <a:r>
                        <a:rPr lang="en-US" sz="1800" b="0" kern="12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Internalise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83573">
                <a:tc>
                  <a:txBody>
                    <a:bodyPr/>
                    <a:lstStyle/>
                    <a:p>
                      <a:pPr marL="63500" algn="l">
                        <a:lnSpc>
                          <a:spcPts val="1280"/>
                        </a:lnSpc>
                      </a:pPr>
                      <a:endParaRPr lang="en-GB" sz="18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63500" algn="l">
                        <a:lnSpc>
                          <a:spcPts val="1280"/>
                        </a:lnSpc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A 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special advantage available by an individual or a group. 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280"/>
                        </a:lnSpc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Privilege 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395482">
                <a:tc>
                  <a:txBody>
                    <a:bodyPr/>
                    <a:lstStyle/>
                    <a:p>
                      <a:pPr marL="63500" algn="l"/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  Thinking about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or presenting something in a way that is too simple.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Reductive 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52618">
                <a:tc>
                  <a:txBody>
                    <a:bodyPr/>
                    <a:lstStyle/>
                    <a:p>
                      <a:pPr marL="63500" algn="l"/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Based on fact and not influenced by personal beliefs or feelings. 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Objective</a:t>
                      </a:r>
                      <a:endParaRPr lang="en-GB" sz="18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403101">
                <a:tc>
                  <a:txBody>
                    <a:bodyPr/>
                    <a:lstStyle/>
                    <a:p>
                      <a:pPr marL="98425" marR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5. A comparison in which one thing is said to be another.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Metaphor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92417">
                <a:tc>
                  <a:txBody>
                    <a:bodyPr/>
                    <a:lstStyle/>
                    <a:p>
                      <a:pPr marL="81915" indent="-81915" eaLnBrk="1" fontAlgn="auto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6. 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 s</a:t>
                      </a:r>
                      <a:r>
                        <a:rPr lang="en-US" sz="18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hort</a:t>
                      </a: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amusing or interesting story about a real incident or person</a:t>
                      </a:r>
                      <a:endParaRPr lang="en-GB" altLang="en-US" sz="1800" b="0" u="sng" dirty="0">
                        <a:solidFill>
                          <a:schemeClr val="tx1"/>
                        </a:solidFill>
                        <a:latin typeface="+mj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Anecdote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592417">
                <a:tc>
                  <a:txBody>
                    <a:bodyPr/>
                    <a:lstStyle/>
                    <a:p>
                      <a:r>
                        <a:rPr lang="en-GB" sz="1800" b="0">
                          <a:latin typeface="+mj-lt"/>
                        </a:rPr>
                        <a:t>7. To reveal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latin typeface="+mj-lt"/>
                        </a:rPr>
                        <a:t>Illuminates/exposes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595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800" b="0">
                          <a:latin typeface="+mj-lt"/>
                        </a:rPr>
                        <a:t>8. Putting forward an idea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latin typeface="+mj-lt"/>
                        </a:rPr>
                        <a:t>Argues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56672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E497C8-BF23-ECFD-69FD-19AD7165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850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1A293-B584-9B60-5554-0B691D67A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35CE18F2-7491-A744-5005-1B1485FB2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E5FF96-550C-E4C1-4675-D405936C31DA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383B9C9-3ECA-6870-7559-12AF0DCE1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38845"/>
              </p:ext>
            </p:extLst>
          </p:nvPr>
        </p:nvGraphicFramePr>
        <p:xfrm>
          <a:off x="457869" y="377219"/>
          <a:ext cx="9069751" cy="5467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021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428730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34466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 9: Half Term 2 – Relationships and Identity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Poetry (3)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219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marL="100330" indent="-91440" algn="l">
                        <a:lnSpc>
                          <a:spcPct val="106000"/>
                        </a:lnSpc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he repetition of a word or phrase at the beginning of successive clauses. 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en-GB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Anaphora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47309">
                <a:tc>
                  <a:txBody>
                    <a:bodyPr/>
                    <a:lstStyle/>
                    <a:p>
                      <a:pPr marL="100330" indent="-91440" algn="l">
                        <a:lnSpc>
                          <a:spcPct val="106000"/>
                        </a:lnSpc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P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hrasing that is grammatically similar or identical in structure. </a:t>
                      </a:r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endParaRPr lang="en-US" sz="18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35"/>
                        </a:lnSpc>
                      </a:pPr>
                      <a:r>
                        <a:rPr lang="en-US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Parallelism  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365824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3. 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means the writer’s or speaker’s attitude and perspective towards a subject.</a:t>
                      </a:r>
                    </a:p>
                    <a:p>
                      <a:pPr algn="l"/>
                      <a:endParaRPr lang="en-GB" sz="18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09855" indent="-91440" algn="ctr">
                        <a:lnSpc>
                          <a:spcPct val="106000"/>
                        </a:lnSpc>
                      </a:pPr>
                      <a:r>
                        <a:rPr lang="en-GB" sz="18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Tone</a:t>
                      </a:r>
                      <a:endParaRPr lang="en-GB" sz="1800" b="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1867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 4. word chosen to evoke emotion in the reader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Emotive language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2975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5. A group of words related in meaning used to create a specific theme or tone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800" b="0" i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Semantic field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Segoe UI" panose="020B0502040204020203" pitchFamily="34" charset="0"/>
                        </a:rPr>
                        <a:t>6. When two contrasting things are placed nearby/alongside each other for effect.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Juxtaposition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+mj-lt"/>
                        </a:rPr>
                        <a:t>7. To attack or place judgement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Criticises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692781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latin typeface="+mj-lt"/>
                        </a:rPr>
                        <a:t>8. To explain or demonstrate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+mj-lt"/>
                        </a:rPr>
                        <a:t>Illustrates/depicts</a:t>
                      </a:r>
                    </a:p>
                  </a:txBody>
                  <a:tcPr marL="91429" marR="9142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64210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7ACA16-D20F-D413-6F51-2E995C457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32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4311F-B7D2-797A-16C0-B576D01B7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67BEE87A-29C4-1E29-63B8-7586D3A11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C4AF7D-75AC-550A-E7C5-C42C66D86A2B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AFB5C29-0EBA-7B01-AA8E-25D41DA39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80345"/>
              </p:ext>
            </p:extLst>
          </p:nvPr>
        </p:nvGraphicFramePr>
        <p:xfrm>
          <a:off x="457869" y="221611"/>
          <a:ext cx="9069751" cy="485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41021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428730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34466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 9: Half Term 2 – Relationships and Identity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Poetry (4)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219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Question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lvl="0"/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GB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_______ is a base or support on which a statue of a column is mounted. We usually put up statues of people who are admired, so saying that someone is ‘on a _____’ is a way of saying that someone is greatly admired. </a:t>
                      </a:r>
                    </a:p>
                    <a:p>
                      <a:pPr lvl="0"/>
                      <a:endParaRPr lang="en-GB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pedestal effect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3658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Adichie ______ the discrimination women face due to the patriarchy.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1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Adichie ______ gender expectations.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Criticises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29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 Adichie ______ that women are equally as capable as men.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Argues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 Adichie ______ for a world where gender expectations are not so prevalent (widespread).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Advocates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" panose="020B0502040204020203" pitchFamily="34" charset="0"/>
                        </a:rPr>
                        <a:t>6.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Adichie _____ how women and men are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socialised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in different ways. 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Highlights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46279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77A80C-49A3-B257-ADCD-35014217A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99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C6D1-651F-5FBA-2578-83D7410FF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A78F0E56-9186-2E47-518A-15601E91C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AE01AD-01F3-AA09-CC90-27237C9A58B7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9CEE9F-B24D-5DD1-D0FC-EBB65BA99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361576"/>
              </p:ext>
            </p:extLst>
          </p:nvPr>
        </p:nvGraphicFramePr>
        <p:xfrm>
          <a:off x="415489" y="313051"/>
          <a:ext cx="9039796" cy="4228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00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0794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14590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 9: Half Term 2 – Non Fiction (5)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7436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432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1. A metaphor that unfolds across multiple lines or even paragraphs of a text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Extended </a:t>
                      </a:r>
                      <a:r>
                        <a:rPr lang="fr-FR" sz="2000" b="0" kern="10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metaphor</a:t>
                      </a:r>
                      <a:endParaRPr lang="en-GB" sz="2000" b="0" kern="10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4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2. When the writer gives advance hints of what is to come later in the story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Foreshadowing</a:t>
                      </a:r>
                      <a:endParaRPr lang="en-GB" sz="2000" b="0" kern="10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074185"/>
                  </a:ext>
                </a:extLst>
              </a:tr>
              <a:tr h="5697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3. A group of words that are related in meaning, used to create a specific theme or tone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Semantic</a:t>
                      </a:r>
                      <a:r>
                        <a:rPr lang="fr-FR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Field</a:t>
                      </a:r>
                      <a:endParaRPr lang="en-GB" sz="2000" b="0" kern="10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341923"/>
                  </a:ext>
                </a:extLst>
              </a:tr>
              <a:tr h="432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4. An expression that refers to another person or thing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Allusion</a:t>
                      </a:r>
                      <a:endParaRPr lang="en-GB" sz="2000" b="0" kern="10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588796"/>
                  </a:ext>
                </a:extLst>
              </a:tr>
              <a:tr h="44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5.Two things placed closely together for a contrasting effect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Juxtaposition</a:t>
                      </a:r>
                      <a:endParaRPr lang="en-GB" sz="2000" b="0" kern="10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838395"/>
                  </a:ext>
                </a:extLst>
              </a:tr>
              <a:tr h="4708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6. When a writer takes an action, object, place, person, animal or word and gives it a much more metaphorical meaning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b="0" kern="10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Symbolism</a:t>
                      </a:r>
                      <a:endParaRPr lang="en-GB" sz="2000" b="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80166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5B67DE-8CD1-CD09-E372-D964F3195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08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689</Words>
  <Application>Microsoft Office PowerPoint</Application>
  <PresentationFormat>A4 Paper (210x297 mm)</PresentationFormat>
  <Paragraphs>268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Motloch</dc:creator>
  <cp:lastModifiedBy>Lucy Horner</cp:lastModifiedBy>
  <cp:revision>6</cp:revision>
  <dcterms:created xsi:type="dcterms:W3CDTF">2025-06-17T09:39:40Z</dcterms:created>
  <dcterms:modified xsi:type="dcterms:W3CDTF">2026-02-04T14:06:31Z</dcterms:modified>
</cp:coreProperties>
</file>